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71" r:id="rId2"/>
    <p:sldId id="270" r:id="rId3"/>
    <p:sldId id="268" r:id="rId4"/>
    <p:sldId id="269" r:id="rId5"/>
    <p:sldId id="273" r:id="rId6"/>
    <p:sldId id="274" r:id="rId7"/>
    <p:sldId id="275" r:id="rId8"/>
    <p:sldId id="288" r:id="rId9"/>
    <p:sldId id="289" r:id="rId10"/>
    <p:sldId id="290" r:id="rId11"/>
    <p:sldId id="276" r:id="rId12"/>
    <p:sldId id="277" r:id="rId13"/>
    <p:sldId id="291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87" r:id="rId22"/>
    <p:sldId id="272" r:id="rId23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143"/>
    <a:srgbClr val="66D2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66" d="100"/>
          <a:sy n="66" d="100"/>
        </p:scale>
        <p:origin x="-486" y="-318"/>
      </p:cViewPr>
      <p:guideLst>
        <p:guide orient="horz" pos="5068"/>
        <p:guide pos="785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\notesFFF692\~148353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\notesFFF692\~148353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/>
              <a:t>Podíl silniční dopravy na produkci emisích </a:t>
            </a:r>
            <a:r>
              <a:rPr lang="cs-CZ" sz="2400" b="1" dirty="0" err="1" smtClean="0"/>
              <a:t>NO</a:t>
            </a:r>
            <a:r>
              <a:rPr lang="cs-CZ" sz="2400" b="1" baseline="-25000" dirty="0" err="1" smtClean="0"/>
              <a:t>x</a:t>
            </a:r>
            <a:r>
              <a:rPr lang="cs-CZ" sz="2400" b="1" dirty="0" smtClean="0"/>
              <a:t> </a:t>
            </a:r>
            <a:endParaRPr lang="cs-CZ" sz="24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308223529361264"/>
          <c:y val="0.1254022668387392"/>
          <c:w val="0.53162107578083762"/>
          <c:h val="0.8147820933555115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9900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549402129355268E-2"/>
                  <c:y val="0.11343349206540655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29237927763322E-2"/>
                  <c:y val="5.877783247936721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795829714535913E-2"/>
                  <c:y val="-1.868190246036542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dLbl>
              <c:idx val="4"/>
              <c:layout>
                <c:manualLayout>
                  <c:x val="8.5251006851156802E-2"/>
                  <c:y val="-0.1948371177163757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56%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604044658941233E-2"/>
                  <c:y val="0.1206307105444075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'MZP Pha 2014'!$A$2:$A$7</c:f>
              <c:strCache>
                <c:ptCount val="6"/>
                <c:pt idx="0">
                  <c:v>Veřejná energetika</c:v>
                </c:pt>
                <c:pt idx="1">
                  <c:v>Průmysl a služby </c:v>
                </c:pt>
                <c:pt idx="2">
                  <c:v>Vytápění domácností</c:v>
                </c:pt>
                <c:pt idx="3">
                  <c:v>Plošné zdroje</c:v>
                </c:pt>
                <c:pt idx="4">
                  <c:v>Silniční doprava </c:v>
                </c:pt>
                <c:pt idx="5">
                  <c:v>Ostatní doprava</c:v>
                </c:pt>
              </c:strCache>
            </c:strRef>
          </c:cat>
          <c:val>
            <c:numRef>
              <c:f>'MZP Pha 2014'!$C$2:$C$7</c:f>
              <c:numCache>
                <c:formatCode>#,##0.00</c:formatCode>
                <c:ptCount val="6"/>
                <c:pt idx="0">
                  <c:v>392.2950809999997</c:v>
                </c:pt>
                <c:pt idx="1">
                  <c:v>1262.2347839816321</c:v>
                </c:pt>
                <c:pt idx="2">
                  <c:v>289.67091626836776</c:v>
                </c:pt>
                <c:pt idx="4">
                  <c:v>3571.5185999999999</c:v>
                </c:pt>
                <c:pt idx="5">
                  <c:v>799.18061875000012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delete val="1"/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1" i="0" u="sng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70776087455087544"/>
          <c:y val="9.9617134901233945E-2"/>
          <c:w val="0.27861048467242566"/>
          <c:h val="0.826255412003082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/>
              <a:t>Podíl silniční dopravy na produkci emisích PM</a:t>
            </a:r>
            <a:r>
              <a:rPr lang="cs-CZ" sz="2400" b="1" baseline="-25000" dirty="0"/>
              <a:t>2,5</a:t>
            </a:r>
            <a:r>
              <a:rPr lang="cs-CZ" sz="2400" b="1" dirty="0"/>
              <a:t>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308223529361264"/>
          <c:y val="0.1254022668387392"/>
          <c:w val="0.53162107578083762"/>
          <c:h val="0.81478209335551155"/>
        </c:manualLayout>
      </c:layout>
      <c:pieChart>
        <c:varyColors val="1"/>
        <c:ser>
          <c:idx val="0"/>
          <c:order val="0"/>
          <c:tx>
            <c:strRef>
              <c:f>'MZP Pha 2014'!$A$2:$A$7</c:f>
              <c:strCache>
                <c:ptCount val="1"/>
                <c:pt idx="0">
                  <c:v>Veřejná energetika Průmysl a služby  Vytápění domácností Plošné zdroje Silniční doprava  Ostatní doprava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9900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0.12197573591648642"/>
                  <c:y val="-0.14571868323678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'MZP Pha 2014'!$A$2:$A$7</c:f>
              <c:strCache>
                <c:ptCount val="6"/>
                <c:pt idx="0">
                  <c:v>Veřejná energetika</c:v>
                </c:pt>
                <c:pt idx="1">
                  <c:v>Průmysl a služby </c:v>
                </c:pt>
                <c:pt idx="2">
                  <c:v>Vytápění domácností</c:v>
                </c:pt>
                <c:pt idx="3">
                  <c:v>Plošné zdroje</c:v>
                </c:pt>
                <c:pt idx="4">
                  <c:v>Silniční doprava </c:v>
                </c:pt>
                <c:pt idx="5">
                  <c:v>Ostatní doprava</c:v>
                </c:pt>
              </c:strCache>
            </c:strRef>
          </c:cat>
          <c:val>
            <c:numRef>
              <c:f>'MZP Pha 2014'!$E$2:$E$7</c:f>
              <c:numCache>
                <c:formatCode>#,##0.00</c:formatCode>
                <c:ptCount val="6"/>
                <c:pt idx="0">
                  <c:v>7.1852099999999952</c:v>
                </c:pt>
                <c:pt idx="1">
                  <c:v>34.075049835742092</c:v>
                </c:pt>
                <c:pt idx="2">
                  <c:v>94.550074703425835</c:v>
                </c:pt>
                <c:pt idx="3">
                  <c:v>7.4989462499999995</c:v>
                </c:pt>
                <c:pt idx="4">
                  <c:v>281.85780356585877</c:v>
                </c:pt>
                <c:pt idx="5">
                  <c:v>33.353512388995341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1" i="0" u="sng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75630457706929666"/>
          <c:y val="0.18118235475357425"/>
          <c:w val="0.230066805266012"/>
          <c:h val="0.7215848118157686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251749781277351"/>
                  <c:y val="7.6210265383493733E-3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 </a:t>
                    </a:r>
                    <a:r>
                      <a:rPr lang="en-US"/>
                      <a:t>43</a:t>
                    </a:r>
                    <a:r>
                      <a:rPr lang="cs-CZ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/>
                      <a:t>9</a:t>
                    </a:r>
                    <a:r>
                      <a:rPr lang="cs-CZ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/>
                      <a:t> </a:t>
                    </a:r>
                    <a:r>
                      <a:rPr lang="en-US"/>
                      <a:t>48</a:t>
                    </a:r>
                    <a:r>
                      <a:rPr lang="cs-CZ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800" b="1"/>
                </a:pPr>
                <a:endParaRPr lang="cs-CZ"/>
              </a:p>
            </c:txPr>
            <c:showVal val="1"/>
            <c:showPercent val="1"/>
            <c:showLeaderLines val="1"/>
          </c:dLbls>
          <c:cat>
            <c:strRef>
              <c:f>List1!$E$17:$E$19</c:f>
              <c:strCache>
                <c:ptCount val="3"/>
                <c:pt idx="0">
                  <c:v>CNG</c:v>
                </c:pt>
                <c:pt idx="1">
                  <c:v>PHEV</c:v>
                </c:pt>
                <c:pt idx="2">
                  <c:v>Elektromobil</c:v>
                </c:pt>
              </c:strCache>
            </c:strRef>
          </c:cat>
          <c:val>
            <c:numRef>
              <c:f>List1!$F$17:$F$19</c:f>
              <c:numCache>
                <c:formatCode>General</c:formatCode>
                <c:ptCount val="3"/>
                <c:pt idx="0">
                  <c:v>43</c:v>
                </c:pt>
                <c:pt idx="1">
                  <c:v>9</c:v>
                </c:pt>
                <c:pt idx="2">
                  <c:v>48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cs-CZ"/>
          </a:p>
        </c:txPr>
      </c:legendEntry>
      <c:layout>
        <c:manualLayout>
          <c:xMode val="edge"/>
          <c:yMode val="edge"/>
          <c:x val="0.7169782237936243"/>
          <c:y val="0.17887408125980897"/>
          <c:w val="0.26366247520556435"/>
          <c:h val="0.57059601924759429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890A9-FD8C-45BB-95D2-D8B09A46D7BA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AD027D9-1145-4F0C-A492-BB6D1353258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b="1" dirty="0"/>
            <a:t>IROP (MMR)</a:t>
          </a:r>
        </a:p>
      </dgm:t>
    </dgm:pt>
    <dgm:pt modelId="{58BB29C2-1F0F-4797-B38A-5D749862241A}" type="parTrans" cxnId="{BA81A391-ED93-4F45-A27D-3025D0A55BE6}">
      <dgm:prSet/>
      <dgm:spPr/>
      <dgm:t>
        <a:bodyPr/>
        <a:lstStyle/>
        <a:p>
          <a:endParaRPr lang="cs-CZ"/>
        </a:p>
      </dgm:t>
    </dgm:pt>
    <dgm:pt modelId="{50BD1116-8950-4904-AA5C-58B6B99E684C}" type="sibTrans" cxnId="{BA81A391-ED93-4F45-A27D-3025D0A55BE6}">
      <dgm:prSet/>
      <dgm:spPr/>
      <dgm:t>
        <a:bodyPr/>
        <a:lstStyle/>
        <a:p>
          <a:endParaRPr lang="cs-CZ"/>
        </a:p>
      </dgm:t>
    </dgm:pt>
    <dgm:pt modelId="{CCAD73D5-1C8D-4B34-A114-519575E0BF5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/>
            <a:t>CNG a </a:t>
          </a:r>
          <a:r>
            <a:rPr lang="cs-CZ" sz="2000" dirty="0" err="1"/>
            <a:t>elektro</a:t>
          </a:r>
          <a:r>
            <a:rPr lang="cs-CZ" sz="2000" dirty="0"/>
            <a:t> busy + podpora el. kolejových vozidel</a:t>
          </a:r>
        </a:p>
      </dgm:t>
    </dgm:pt>
    <dgm:pt modelId="{D01A3792-04BF-4BF5-A103-8FA532B320FA}" type="parTrans" cxnId="{D905870F-11E6-47E2-A3EE-00E83D1A1DCC}">
      <dgm:prSet/>
      <dgm:spPr/>
      <dgm:t>
        <a:bodyPr/>
        <a:lstStyle/>
        <a:p>
          <a:endParaRPr lang="cs-CZ"/>
        </a:p>
      </dgm:t>
    </dgm:pt>
    <dgm:pt modelId="{B3D2A331-2916-4FF5-A649-E7E0EC4C336A}" type="sibTrans" cxnId="{D905870F-11E6-47E2-A3EE-00E83D1A1DCC}">
      <dgm:prSet/>
      <dgm:spPr/>
      <dgm:t>
        <a:bodyPr/>
        <a:lstStyle/>
        <a:p>
          <a:endParaRPr lang="cs-CZ"/>
        </a:p>
      </dgm:t>
    </dgm:pt>
    <dgm:pt modelId="{CAE0B1FE-729D-481C-A7B4-2E769E46C19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b="1" dirty="0"/>
            <a:t>OPD (MD)</a:t>
          </a:r>
        </a:p>
      </dgm:t>
    </dgm:pt>
    <dgm:pt modelId="{E9E74F91-B882-43A0-B44F-ECB5D1329BF3}" type="parTrans" cxnId="{9EECB280-FE4C-4F66-A4DF-975C3B301168}">
      <dgm:prSet/>
      <dgm:spPr/>
      <dgm:t>
        <a:bodyPr/>
        <a:lstStyle/>
        <a:p>
          <a:endParaRPr lang="cs-CZ"/>
        </a:p>
      </dgm:t>
    </dgm:pt>
    <dgm:pt modelId="{B055F732-7260-4E72-938C-A6683F3A7BB3}" type="sibTrans" cxnId="{9EECB280-FE4C-4F66-A4DF-975C3B301168}">
      <dgm:prSet/>
      <dgm:spPr/>
      <dgm:t>
        <a:bodyPr/>
        <a:lstStyle/>
        <a:p>
          <a:endParaRPr lang="cs-CZ"/>
        </a:p>
      </dgm:t>
    </dgm:pt>
    <dgm:pt modelId="{E721144E-4236-427A-A4E2-26263EF02B7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/>
            <a:t>Veřejná infrastruktura dobíjecích stanic </a:t>
          </a:r>
          <a:r>
            <a:rPr lang="cs-CZ" sz="2000" dirty="0" smtClean="0"/>
            <a:t>pro EL/CNG /LNG a </a:t>
          </a:r>
          <a:r>
            <a:rPr lang="cs-CZ" sz="2000" dirty="0"/>
            <a:t>vodík</a:t>
          </a:r>
        </a:p>
      </dgm:t>
    </dgm:pt>
    <dgm:pt modelId="{1324CFB2-F65A-4C72-9E09-81E4BB80EBB7}" type="parTrans" cxnId="{1D9D9B80-D907-4605-9AE8-F2ED7052C05A}">
      <dgm:prSet/>
      <dgm:spPr/>
      <dgm:t>
        <a:bodyPr/>
        <a:lstStyle/>
        <a:p>
          <a:endParaRPr lang="cs-CZ"/>
        </a:p>
      </dgm:t>
    </dgm:pt>
    <dgm:pt modelId="{BB3901FA-CF71-4DA2-87B6-67249AFD233E}" type="sibTrans" cxnId="{1D9D9B80-D907-4605-9AE8-F2ED7052C05A}">
      <dgm:prSet/>
      <dgm:spPr/>
      <dgm:t>
        <a:bodyPr/>
        <a:lstStyle/>
        <a:p>
          <a:endParaRPr lang="cs-CZ"/>
        </a:p>
      </dgm:t>
    </dgm:pt>
    <dgm:pt modelId="{F36E0C5F-CBB3-487A-B7B7-9F4B219E015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 smtClean="0"/>
            <a:t>Příjemce: provozovatelé  </a:t>
          </a:r>
          <a:r>
            <a:rPr lang="cs-CZ" sz="2000" dirty="0" smtClean="0"/>
            <a:t>dobíjecích stanic</a:t>
          </a:r>
          <a:endParaRPr lang="cs-CZ" sz="2000" dirty="0"/>
        </a:p>
      </dgm:t>
    </dgm:pt>
    <dgm:pt modelId="{345FA2A8-C997-4E18-AB3F-BA2D16C652DF}" type="parTrans" cxnId="{A2E2F5A9-DE40-4553-B193-E27F8A7D5F8D}">
      <dgm:prSet/>
      <dgm:spPr/>
      <dgm:t>
        <a:bodyPr/>
        <a:lstStyle/>
        <a:p>
          <a:endParaRPr lang="cs-CZ"/>
        </a:p>
      </dgm:t>
    </dgm:pt>
    <dgm:pt modelId="{7E205F9E-690D-407F-B943-32F6751419AC}" type="sibTrans" cxnId="{A2E2F5A9-DE40-4553-B193-E27F8A7D5F8D}">
      <dgm:prSet/>
      <dgm:spPr/>
      <dgm:t>
        <a:bodyPr/>
        <a:lstStyle/>
        <a:p>
          <a:endParaRPr lang="cs-CZ"/>
        </a:p>
      </dgm:t>
    </dgm:pt>
    <dgm:pt modelId="{B83752C1-B8B9-4EEB-A70D-D4E606781BC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b="1" dirty="0"/>
            <a:t>OPPIK (MPO)</a:t>
          </a:r>
        </a:p>
      </dgm:t>
    </dgm:pt>
    <dgm:pt modelId="{3276012A-0E26-4E02-9450-3B88AF07DABE}" type="parTrans" cxnId="{7184174A-7BE8-4C24-8826-8319E812CC99}">
      <dgm:prSet/>
      <dgm:spPr/>
      <dgm:t>
        <a:bodyPr/>
        <a:lstStyle/>
        <a:p>
          <a:endParaRPr lang="cs-CZ"/>
        </a:p>
      </dgm:t>
    </dgm:pt>
    <dgm:pt modelId="{B5E8F89A-40CF-40F6-8C63-D1230ED1994A}" type="sibTrans" cxnId="{7184174A-7BE8-4C24-8826-8319E812CC99}">
      <dgm:prSet/>
      <dgm:spPr/>
      <dgm:t>
        <a:bodyPr/>
        <a:lstStyle/>
        <a:p>
          <a:endParaRPr lang="cs-CZ"/>
        </a:p>
      </dgm:t>
    </dgm:pt>
    <dgm:pt modelId="{D84846D3-5ABA-4F13-A50A-37C1D0D17E8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/>
            <a:t>Podpora </a:t>
          </a:r>
          <a:r>
            <a:rPr lang="cs-CZ" sz="2000" dirty="0" smtClean="0"/>
            <a:t>nákupu</a:t>
          </a:r>
          <a:r>
            <a:rPr lang="en-US" sz="2000" dirty="0" smtClean="0"/>
            <a:t> EL</a:t>
          </a:r>
          <a:endParaRPr lang="cs-CZ" sz="2000" dirty="0"/>
        </a:p>
      </dgm:t>
    </dgm:pt>
    <dgm:pt modelId="{67AD85E7-112C-471B-BB31-C7F06B146AD6}" type="parTrans" cxnId="{C3AC367A-16CC-4178-9554-CD65CB20DDD4}">
      <dgm:prSet/>
      <dgm:spPr/>
      <dgm:t>
        <a:bodyPr/>
        <a:lstStyle/>
        <a:p>
          <a:endParaRPr lang="cs-CZ"/>
        </a:p>
      </dgm:t>
    </dgm:pt>
    <dgm:pt modelId="{CB65F6E8-C334-4638-8E50-C9EF3771B99E}" type="sibTrans" cxnId="{C3AC367A-16CC-4178-9554-CD65CB20DDD4}">
      <dgm:prSet/>
      <dgm:spPr/>
      <dgm:t>
        <a:bodyPr/>
        <a:lstStyle/>
        <a:p>
          <a:endParaRPr lang="cs-CZ"/>
        </a:p>
      </dgm:t>
    </dgm:pt>
    <dgm:pt modelId="{B5DB0F66-8861-4DE9-8234-81CB028F0B3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 smtClean="0"/>
            <a:t>Příjemce: podniky – </a:t>
          </a:r>
          <a:r>
            <a:rPr lang="cs-CZ" sz="2000" dirty="0" smtClean="0"/>
            <a:t>mimo Prahu</a:t>
          </a:r>
          <a:r>
            <a:rPr lang="en-US" sz="2000" dirty="0" smtClean="0"/>
            <a:t>.</a:t>
          </a:r>
          <a:endParaRPr lang="cs-CZ" sz="2000" dirty="0"/>
        </a:p>
      </dgm:t>
    </dgm:pt>
    <dgm:pt modelId="{EFCF97E2-D1D7-47FD-BF77-2D8D4AD37836}" type="parTrans" cxnId="{D8F4E9A4-95B6-42FD-BCC6-783E3D8530BF}">
      <dgm:prSet/>
      <dgm:spPr/>
      <dgm:t>
        <a:bodyPr/>
        <a:lstStyle/>
        <a:p>
          <a:endParaRPr lang="cs-CZ"/>
        </a:p>
      </dgm:t>
    </dgm:pt>
    <dgm:pt modelId="{4DBC46D7-C672-4E79-BF2D-F03008A31300}" type="sibTrans" cxnId="{D8F4E9A4-95B6-42FD-BCC6-783E3D8530BF}">
      <dgm:prSet/>
      <dgm:spPr/>
      <dgm:t>
        <a:bodyPr/>
        <a:lstStyle/>
        <a:p>
          <a:endParaRPr lang="cs-CZ"/>
        </a:p>
      </dgm:t>
    </dgm:pt>
    <dgm:pt modelId="{B6117C91-9590-4304-AB3E-3D33D0DC066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 smtClean="0"/>
            <a:t>Příjemce: Veřejné </a:t>
          </a:r>
          <a:r>
            <a:rPr lang="cs-CZ" sz="2000" dirty="0"/>
            <a:t>DP</a:t>
          </a:r>
        </a:p>
      </dgm:t>
    </dgm:pt>
    <dgm:pt modelId="{73962A5D-583E-42AE-B9C6-7078E9A3927A}" type="parTrans" cxnId="{ECC40B77-6125-40D7-AB4F-1CCF2D831D43}">
      <dgm:prSet/>
      <dgm:spPr/>
      <dgm:t>
        <a:bodyPr/>
        <a:lstStyle/>
        <a:p>
          <a:endParaRPr lang="cs-CZ"/>
        </a:p>
      </dgm:t>
    </dgm:pt>
    <dgm:pt modelId="{17A9E9F7-A65B-4E47-AC6C-659021DD03BA}" type="sibTrans" cxnId="{ECC40B77-6125-40D7-AB4F-1CCF2D831D43}">
      <dgm:prSet/>
      <dgm:spPr/>
      <dgm:t>
        <a:bodyPr/>
        <a:lstStyle/>
        <a:p>
          <a:endParaRPr lang="cs-CZ"/>
        </a:p>
      </dgm:t>
    </dgm:pt>
    <dgm:pt modelId="{64432428-D24F-4C8E-B955-8481250D567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dirty="0"/>
            <a:t>Pořízení dobíjecích stanic</a:t>
          </a:r>
        </a:p>
      </dgm:t>
    </dgm:pt>
    <dgm:pt modelId="{D1AE4A7F-AD97-4CFB-9AED-CE90FC2084EB}" type="parTrans" cxnId="{BE103CBB-C35A-4C93-B80F-FC158C66F878}">
      <dgm:prSet/>
      <dgm:spPr/>
      <dgm:t>
        <a:bodyPr/>
        <a:lstStyle/>
        <a:p>
          <a:endParaRPr lang="cs-CZ"/>
        </a:p>
      </dgm:t>
    </dgm:pt>
    <dgm:pt modelId="{5D6770B3-64D0-46BE-99FC-7641E7C35F9F}" type="sibTrans" cxnId="{BE103CBB-C35A-4C93-B80F-FC158C66F878}">
      <dgm:prSet/>
      <dgm:spPr/>
      <dgm:t>
        <a:bodyPr/>
        <a:lstStyle/>
        <a:p>
          <a:endParaRPr lang="cs-CZ"/>
        </a:p>
      </dgm:t>
    </dgm:pt>
    <dgm:pt modelId="{6E6E2AF6-9D2D-466B-8770-6851933AC087}">
      <dgm:prSet custT="1"/>
      <dgm:spPr/>
      <dgm:t>
        <a:bodyPr/>
        <a:lstStyle/>
        <a:p>
          <a:r>
            <a:rPr lang="cs-CZ" sz="2000" b="1" dirty="0"/>
            <a:t>NPŽP (MŽP)</a:t>
          </a:r>
        </a:p>
      </dgm:t>
    </dgm:pt>
    <dgm:pt modelId="{01F5A0C8-4702-432F-B6CD-B09B98E5B2B5}" type="sibTrans" cxnId="{7821B50A-D369-4A74-826A-4C9A4FDA1585}">
      <dgm:prSet/>
      <dgm:spPr/>
      <dgm:t>
        <a:bodyPr/>
        <a:lstStyle/>
        <a:p>
          <a:endParaRPr lang="cs-CZ"/>
        </a:p>
      </dgm:t>
    </dgm:pt>
    <dgm:pt modelId="{2A64C063-3B19-47B3-80BF-477F6B1566AF}" type="parTrans" cxnId="{7821B50A-D369-4A74-826A-4C9A4FDA1585}">
      <dgm:prSet/>
      <dgm:spPr/>
      <dgm:t>
        <a:bodyPr/>
        <a:lstStyle/>
        <a:p>
          <a:endParaRPr lang="cs-CZ"/>
        </a:p>
      </dgm:t>
    </dgm:pt>
    <dgm:pt modelId="{E223A6A4-B0D3-4138-BA3A-2FBC00C663D7}">
      <dgm:prSet custT="1"/>
      <dgm:spPr/>
      <dgm:t>
        <a:bodyPr/>
        <a:lstStyle/>
        <a:p>
          <a:r>
            <a:rPr lang="cs-CZ" sz="2000" dirty="0"/>
            <a:t>Podpora nákupu </a:t>
          </a:r>
          <a:r>
            <a:rPr lang="en-US" sz="2000" dirty="0" smtClean="0"/>
            <a:t>EL,</a:t>
          </a:r>
          <a:r>
            <a:rPr lang="cs-CZ" sz="2000" dirty="0" smtClean="0"/>
            <a:t> </a:t>
          </a:r>
          <a:r>
            <a:rPr lang="cs-CZ" sz="2000" dirty="0" err="1"/>
            <a:t>plug</a:t>
          </a:r>
          <a:r>
            <a:rPr lang="cs-CZ" sz="2000" dirty="0"/>
            <a:t>-in hybridů a CNG</a:t>
          </a:r>
        </a:p>
      </dgm:t>
    </dgm:pt>
    <dgm:pt modelId="{1AB02084-AC94-4AFF-AFD1-93BFE7C48C18}" type="parTrans" cxnId="{E7DC0C6E-A901-4488-A2DA-8C4752EBCA05}">
      <dgm:prSet/>
      <dgm:spPr/>
      <dgm:t>
        <a:bodyPr/>
        <a:lstStyle/>
        <a:p>
          <a:endParaRPr lang="cs-CZ"/>
        </a:p>
      </dgm:t>
    </dgm:pt>
    <dgm:pt modelId="{59F09FE2-8C96-4DAB-BD03-BEA5051AC9EC}" type="sibTrans" cxnId="{E7DC0C6E-A901-4488-A2DA-8C4752EBCA05}">
      <dgm:prSet/>
      <dgm:spPr/>
      <dgm:t>
        <a:bodyPr/>
        <a:lstStyle/>
        <a:p>
          <a:endParaRPr lang="cs-CZ"/>
        </a:p>
      </dgm:t>
    </dgm:pt>
    <dgm:pt modelId="{8383851C-F94F-404B-BE8A-ADE382D02A5A}">
      <dgm:prSet custT="1"/>
      <dgm:spPr/>
      <dgm:t>
        <a:bodyPr/>
        <a:lstStyle/>
        <a:p>
          <a:r>
            <a:rPr lang="cs-CZ" sz="2000" dirty="0" smtClean="0"/>
            <a:t>Příjemce: </a:t>
          </a:r>
          <a:r>
            <a:rPr lang="cs-CZ" sz="2000" dirty="0" smtClean="0">
              <a:solidFill>
                <a:schemeClr val="bg1"/>
              </a:solidFill>
            </a:rPr>
            <a:t>municipality,kraje,organizace jimi zřízené</a:t>
          </a:r>
          <a:endParaRPr lang="cs-CZ" sz="2000" dirty="0">
            <a:solidFill>
              <a:schemeClr val="bg1"/>
            </a:solidFill>
          </a:endParaRPr>
        </a:p>
      </dgm:t>
    </dgm:pt>
    <dgm:pt modelId="{6DE3196E-8BDE-4976-97DA-7605C4D6088D}" type="parTrans" cxnId="{3323237A-7B89-4C0E-B7F5-16850DE20CC6}">
      <dgm:prSet/>
      <dgm:spPr/>
      <dgm:t>
        <a:bodyPr/>
        <a:lstStyle/>
        <a:p>
          <a:endParaRPr lang="cs-CZ"/>
        </a:p>
      </dgm:t>
    </dgm:pt>
    <dgm:pt modelId="{16AFD439-44D8-433D-B104-E42ACDE29B78}" type="sibTrans" cxnId="{3323237A-7B89-4C0E-B7F5-16850DE20CC6}">
      <dgm:prSet/>
      <dgm:spPr/>
      <dgm:t>
        <a:bodyPr/>
        <a:lstStyle/>
        <a:p>
          <a:endParaRPr lang="cs-CZ"/>
        </a:p>
      </dgm:t>
    </dgm:pt>
    <dgm:pt modelId="{392B5BC4-2C18-4A4B-B57C-5896F0E1B132}" type="pres">
      <dgm:prSet presAssocID="{DE2890A9-FD8C-45BB-95D2-D8B09A46D7B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2E71ED4-BAA9-4505-80F7-7139918FA44E}" type="pres">
      <dgm:prSet presAssocID="{2AD027D9-1145-4F0C-A492-BB6D1353258B}" presName="node" presStyleLbl="node1" presStyleIdx="0" presStyleCnt="4" custLinFactNeighborX="1360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EEF4AF-5E77-40E6-8117-3DEB330CC418}" type="pres">
      <dgm:prSet presAssocID="{50BD1116-8950-4904-AA5C-58B6B99E684C}" presName="sibTrans" presStyleCnt="0"/>
      <dgm:spPr/>
    </dgm:pt>
    <dgm:pt modelId="{96CD1CAD-0C04-4AC2-BD95-B7DD3AABA114}" type="pres">
      <dgm:prSet presAssocID="{CAE0B1FE-729D-481C-A7B4-2E769E46C19F}" presName="node" presStyleLbl="node1" presStyleIdx="1" presStyleCnt="4" custScaleX="97605" custLinFactNeighborX="268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941DCF-7040-437F-B0F8-EB42BA1F81FE}" type="pres">
      <dgm:prSet presAssocID="{B055F732-7260-4E72-938C-A6683F3A7BB3}" presName="sibTrans" presStyleCnt="0"/>
      <dgm:spPr/>
    </dgm:pt>
    <dgm:pt modelId="{98B4A040-E5BA-4EBE-872F-31F1C8AA4F65}" type="pres">
      <dgm:prSet presAssocID="{B83752C1-B8B9-4EEB-A70D-D4E606781BC4}" presName="node" presStyleLbl="node1" presStyleIdx="2" presStyleCnt="4" custScaleX="88478" custLinFactNeighborX="-6375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9E6AA1-7719-4634-A6E8-B0A6725293F6}" type="pres">
      <dgm:prSet presAssocID="{B5E8F89A-40CF-40F6-8C63-D1230ED1994A}" presName="sibTrans" presStyleCnt="0"/>
      <dgm:spPr/>
    </dgm:pt>
    <dgm:pt modelId="{45278543-41E0-4ED0-A2CE-BE7E5FBB9E01}" type="pres">
      <dgm:prSet presAssocID="{6E6E2AF6-9D2D-466B-8770-6851933AC0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2ED873-D815-4A81-9796-21E251751A32}" type="presOf" srcId="{B6117C91-9590-4304-AB3E-3D33D0DC0665}" destId="{92E71ED4-BAA9-4505-80F7-7139918FA44E}" srcOrd="0" destOrd="2" presId="urn:microsoft.com/office/officeart/2005/8/layout/hList6"/>
    <dgm:cxn modelId="{1D9D9B80-D907-4605-9AE8-F2ED7052C05A}" srcId="{CAE0B1FE-729D-481C-A7B4-2E769E46C19F}" destId="{E721144E-4236-427A-A4E2-26263EF02B75}" srcOrd="0" destOrd="0" parTransId="{1324CFB2-F65A-4C72-9E09-81E4BB80EBB7}" sibTransId="{BB3901FA-CF71-4DA2-87B6-67249AFD233E}"/>
    <dgm:cxn modelId="{D905870F-11E6-47E2-A3EE-00E83D1A1DCC}" srcId="{2AD027D9-1145-4F0C-A492-BB6D1353258B}" destId="{CCAD73D5-1C8D-4B34-A114-519575E0BF59}" srcOrd="0" destOrd="0" parTransId="{D01A3792-04BF-4BF5-A103-8FA532B320FA}" sibTransId="{B3D2A331-2916-4FF5-A649-E7E0EC4C336A}"/>
    <dgm:cxn modelId="{56A285A8-95BB-4812-9634-05C8BED48801}" type="presOf" srcId="{CCAD73D5-1C8D-4B34-A114-519575E0BF59}" destId="{92E71ED4-BAA9-4505-80F7-7139918FA44E}" srcOrd="0" destOrd="1" presId="urn:microsoft.com/office/officeart/2005/8/layout/hList6"/>
    <dgm:cxn modelId="{D8F4E9A4-95B6-42FD-BCC6-783E3D8530BF}" srcId="{B83752C1-B8B9-4EEB-A70D-D4E606781BC4}" destId="{B5DB0F66-8861-4DE9-8234-81CB028F0B33}" srcOrd="2" destOrd="0" parTransId="{EFCF97E2-D1D7-47FD-BF77-2D8D4AD37836}" sibTransId="{4DBC46D7-C672-4E79-BF2D-F03008A31300}"/>
    <dgm:cxn modelId="{7EA06531-8295-4198-A731-F1347C1F8553}" type="presOf" srcId="{B83752C1-B8B9-4EEB-A70D-D4E606781BC4}" destId="{98B4A040-E5BA-4EBE-872F-31F1C8AA4F65}" srcOrd="0" destOrd="0" presId="urn:microsoft.com/office/officeart/2005/8/layout/hList6"/>
    <dgm:cxn modelId="{2DF1C694-D44A-4670-A9DD-35336162609C}" type="presOf" srcId="{64432428-D24F-4C8E-B955-8481250D567B}" destId="{98B4A040-E5BA-4EBE-872F-31F1C8AA4F65}" srcOrd="0" destOrd="2" presId="urn:microsoft.com/office/officeart/2005/8/layout/hList6"/>
    <dgm:cxn modelId="{A2E2F5A9-DE40-4553-B193-E27F8A7D5F8D}" srcId="{CAE0B1FE-729D-481C-A7B4-2E769E46C19F}" destId="{F36E0C5F-CBB3-487A-B7B7-9F4B219E0152}" srcOrd="1" destOrd="0" parTransId="{345FA2A8-C997-4E18-AB3F-BA2D16C652DF}" sibTransId="{7E205F9E-690D-407F-B943-32F6751419AC}"/>
    <dgm:cxn modelId="{E7DC0C6E-A901-4488-A2DA-8C4752EBCA05}" srcId="{6E6E2AF6-9D2D-466B-8770-6851933AC087}" destId="{E223A6A4-B0D3-4138-BA3A-2FBC00C663D7}" srcOrd="0" destOrd="0" parTransId="{1AB02084-AC94-4AFF-AFD1-93BFE7C48C18}" sibTransId="{59F09FE2-8C96-4DAB-BD03-BEA5051AC9EC}"/>
    <dgm:cxn modelId="{BE103CBB-C35A-4C93-B80F-FC158C66F878}" srcId="{B83752C1-B8B9-4EEB-A70D-D4E606781BC4}" destId="{64432428-D24F-4C8E-B955-8481250D567B}" srcOrd="1" destOrd="0" parTransId="{D1AE4A7F-AD97-4CFB-9AED-CE90FC2084EB}" sibTransId="{5D6770B3-64D0-46BE-99FC-7641E7C35F9F}"/>
    <dgm:cxn modelId="{C054E450-A281-4A6B-889B-9228A8BE4E06}" type="presOf" srcId="{E721144E-4236-427A-A4E2-26263EF02B75}" destId="{96CD1CAD-0C04-4AC2-BD95-B7DD3AABA114}" srcOrd="0" destOrd="1" presId="urn:microsoft.com/office/officeart/2005/8/layout/hList6"/>
    <dgm:cxn modelId="{41C608AB-6198-4407-B953-259BDCA8B904}" type="presOf" srcId="{DE2890A9-FD8C-45BB-95D2-D8B09A46D7BA}" destId="{392B5BC4-2C18-4A4B-B57C-5896F0E1B132}" srcOrd="0" destOrd="0" presId="urn:microsoft.com/office/officeart/2005/8/layout/hList6"/>
    <dgm:cxn modelId="{A3A26436-C205-4B29-BF4D-286BC0BE8E12}" type="presOf" srcId="{8383851C-F94F-404B-BE8A-ADE382D02A5A}" destId="{45278543-41E0-4ED0-A2CE-BE7E5FBB9E01}" srcOrd="0" destOrd="2" presId="urn:microsoft.com/office/officeart/2005/8/layout/hList6"/>
    <dgm:cxn modelId="{170E7F8A-C1E4-4543-8545-78E3EB296D7D}" type="presOf" srcId="{2AD027D9-1145-4F0C-A492-BB6D1353258B}" destId="{92E71ED4-BAA9-4505-80F7-7139918FA44E}" srcOrd="0" destOrd="0" presId="urn:microsoft.com/office/officeart/2005/8/layout/hList6"/>
    <dgm:cxn modelId="{7184174A-7BE8-4C24-8826-8319E812CC99}" srcId="{DE2890A9-FD8C-45BB-95D2-D8B09A46D7BA}" destId="{B83752C1-B8B9-4EEB-A70D-D4E606781BC4}" srcOrd="2" destOrd="0" parTransId="{3276012A-0E26-4E02-9450-3B88AF07DABE}" sibTransId="{B5E8F89A-40CF-40F6-8C63-D1230ED1994A}"/>
    <dgm:cxn modelId="{98B69B3B-53E0-42CC-B83A-C75EBCB0A2B6}" type="presOf" srcId="{D84846D3-5ABA-4F13-A50A-37C1D0D17E8F}" destId="{98B4A040-E5BA-4EBE-872F-31F1C8AA4F65}" srcOrd="0" destOrd="1" presId="urn:microsoft.com/office/officeart/2005/8/layout/hList6"/>
    <dgm:cxn modelId="{BA81A391-ED93-4F45-A27D-3025D0A55BE6}" srcId="{DE2890A9-FD8C-45BB-95D2-D8B09A46D7BA}" destId="{2AD027D9-1145-4F0C-A492-BB6D1353258B}" srcOrd="0" destOrd="0" parTransId="{58BB29C2-1F0F-4797-B38A-5D749862241A}" sibTransId="{50BD1116-8950-4904-AA5C-58B6B99E684C}"/>
    <dgm:cxn modelId="{A131842C-B2CC-426B-AD0C-11AFBB0E31EC}" type="presOf" srcId="{E223A6A4-B0D3-4138-BA3A-2FBC00C663D7}" destId="{45278543-41E0-4ED0-A2CE-BE7E5FBB9E01}" srcOrd="0" destOrd="1" presId="urn:microsoft.com/office/officeart/2005/8/layout/hList6"/>
    <dgm:cxn modelId="{EDFEDD48-E426-4733-BA78-9190CA6DDBDD}" type="presOf" srcId="{CAE0B1FE-729D-481C-A7B4-2E769E46C19F}" destId="{96CD1CAD-0C04-4AC2-BD95-B7DD3AABA114}" srcOrd="0" destOrd="0" presId="urn:microsoft.com/office/officeart/2005/8/layout/hList6"/>
    <dgm:cxn modelId="{7821B50A-D369-4A74-826A-4C9A4FDA1585}" srcId="{DE2890A9-FD8C-45BB-95D2-D8B09A46D7BA}" destId="{6E6E2AF6-9D2D-466B-8770-6851933AC087}" srcOrd="3" destOrd="0" parTransId="{2A64C063-3B19-47B3-80BF-477F6B1566AF}" sibTransId="{01F5A0C8-4702-432F-B6CD-B09B98E5B2B5}"/>
    <dgm:cxn modelId="{ECC40B77-6125-40D7-AB4F-1CCF2D831D43}" srcId="{2AD027D9-1145-4F0C-A492-BB6D1353258B}" destId="{B6117C91-9590-4304-AB3E-3D33D0DC0665}" srcOrd="1" destOrd="0" parTransId="{73962A5D-583E-42AE-B9C6-7078E9A3927A}" sibTransId="{17A9E9F7-A65B-4E47-AC6C-659021DD03BA}"/>
    <dgm:cxn modelId="{C3AC367A-16CC-4178-9554-CD65CB20DDD4}" srcId="{B83752C1-B8B9-4EEB-A70D-D4E606781BC4}" destId="{D84846D3-5ABA-4F13-A50A-37C1D0D17E8F}" srcOrd="0" destOrd="0" parTransId="{67AD85E7-112C-471B-BB31-C7F06B146AD6}" sibTransId="{CB65F6E8-C334-4638-8E50-C9EF3771B99E}"/>
    <dgm:cxn modelId="{3323237A-7B89-4C0E-B7F5-16850DE20CC6}" srcId="{6E6E2AF6-9D2D-466B-8770-6851933AC087}" destId="{8383851C-F94F-404B-BE8A-ADE382D02A5A}" srcOrd="1" destOrd="0" parTransId="{6DE3196E-8BDE-4976-97DA-7605C4D6088D}" sibTransId="{16AFD439-44D8-433D-B104-E42ACDE29B78}"/>
    <dgm:cxn modelId="{34FEAB5D-48E8-40A4-8F90-14374CE4C370}" type="presOf" srcId="{6E6E2AF6-9D2D-466B-8770-6851933AC087}" destId="{45278543-41E0-4ED0-A2CE-BE7E5FBB9E01}" srcOrd="0" destOrd="0" presId="urn:microsoft.com/office/officeart/2005/8/layout/hList6"/>
    <dgm:cxn modelId="{D7D5DE0A-566B-4061-A3F8-C3DC5C930DB9}" type="presOf" srcId="{F36E0C5F-CBB3-487A-B7B7-9F4B219E0152}" destId="{96CD1CAD-0C04-4AC2-BD95-B7DD3AABA114}" srcOrd="0" destOrd="2" presId="urn:microsoft.com/office/officeart/2005/8/layout/hList6"/>
    <dgm:cxn modelId="{A1DFE5AD-F0EB-4B84-BF94-6CC3CDC14F6C}" type="presOf" srcId="{B5DB0F66-8861-4DE9-8234-81CB028F0B33}" destId="{98B4A040-E5BA-4EBE-872F-31F1C8AA4F65}" srcOrd="0" destOrd="3" presId="urn:microsoft.com/office/officeart/2005/8/layout/hList6"/>
    <dgm:cxn modelId="{9EECB280-FE4C-4F66-A4DF-975C3B301168}" srcId="{DE2890A9-FD8C-45BB-95D2-D8B09A46D7BA}" destId="{CAE0B1FE-729D-481C-A7B4-2E769E46C19F}" srcOrd="1" destOrd="0" parTransId="{E9E74F91-B882-43A0-B44F-ECB5D1329BF3}" sibTransId="{B055F732-7260-4E72-938C-A6683F3A7BB3}"/>
    <dgm:cxn modelId="{4B22A383-5699-4FC4-83DB-DBDB78D44B2E}" type="presParOf" srcId="{392B5BC4-2C18-4A4B-B57C-5896F0E1B132}" destId="{92E71ED4-BAA9-4505-80F7-7139918FA44E}" srcOrd="0" destOrd="0" presId="urn:microsoft.com/office/officeart/2005/8/layout/hList6"/>
    <dgm:cxn modelId="{7B68F158-FD81-4068-A2B6-AE58E65B02A5}" type="presParOf" srcId="{392B5BC4-2C18-4A4B-B57C-5896F0E1B132}" destId="{FEEEF4AF-5E77-40E6-8117-3DEB330CC418}" srcOrd="1" destOrd="0" presId="urn:microsoft.com/office/officeart/2005/8/layout/hList6"/>
    <dgm:cxn modelId="{57A863D3-8E9D-41FF-AA33-DF80B3B1C1E8}" type="presParOf" srcId="{392B5BC4-2C18-4A4B-B57C-5896F0E1B132}" destId="{96CD1CAD-0C04-4AC2-BD95-B7DD3AABA114}" srcOrd="2" destOrd="0" presId="urn:microsoft.com/office/officeart/2005/8/layout/hList6"/>
    <dgm:cxn modelId="{B1622054-4FA6-4226-8316-7731C2E807BC}" type="presParOf" srcId="{392B5BC4-2C18-4A4B-B57C-5896F0E1B132}" destId="{02941DCF-7040-437F-B0F8-EB42BA1F81FE}" srcOrd="3" destOrd="0" presId="urn:microsoft.com/office/officeart/2005/8/layout/hList6"/>
    <dgm:cxn modelId="{C1D0751F-8650-4DF1-A22F-A2B55A91A173}" type="presParOf" srcId="{392B5BC4-2C18-4A4B-B57C-5896F0E1B132}" destId="{98B4A040-E5BA-4EBE-872F-31F1C8AA4F65}" srcOrd="4" destOrd="0" presId="urn:microsoft.com/office/officeart/2005/8/layout/hList6"/>
    <dgm:cxn modelId="{F6C3E6B5-E2C1-4786-908E-E5ABBB2C6E85}" type="presParOf" srcId="{392B5BC4-2C18-4A4B-B57C-5896F0E1B132}" destId="{C79E6AA1-7719-4634-A6E8-B0A6725293F6}" srcOrd="5" destOrd="0" presId="urn:microsoft.com/office/officeart/2005/8/layout/hList6"/>
    <dgm:cxn modelId="{04F84905-27ED-4687-B90C-47B0727346FB}" type="presParOf" srcId="{392B5BC4-2C18-4A4B-B57C-5896F0E1B132}" destId="{45278543-41E0-4ED0-A2CE-BE7E5FBB9E0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E71ED4-BAA9-4505-80F7-7139918FA44E}">
      <dsp:nvSpPr>
        <dsp:cNvPr id="0" name=""/>
        <dsp:cNvSpPr/>
      </dsp:nvSpPr>
      <dsp:spPr>
        <a:xfrm rot="5400000">
          <a:off x="6742206" y="981566"/>
          <a:ext cx="4464496" cy="2501363"/>
        </a:xfrm>
        <a:prstGeom prst="flowChartManualOperati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IROP (MMR)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CNG a </a:t>
          </a:r>
          <a:r>
            <a:rPr lang="cs-CZ" sz="2000" kern="1200" dirty="0" err="1"/>
            <a:t>elektro</a:t>
          </a:r>
          <a:r>
            <a:rPr lang="cs-CZ" sz="2000" kern="1200" dirty="0"/>
            <a:t> busy + podpora el. kolejových vozidel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Příjemce: Veřejné </a:t>
          </a:r>
          <a:r>
            <a:rPr lang="cs-CZ" sz="2000" kern="1200" dirty="0"/>
            <a:t>DP</a:t>
          </a:r>
        </a:p>
      </dsp:txBody>
      <dsp:txXfrm rot="5400000">
        <a:off x="6742206" y="981566"/>
        <a:ext cx="4464496" cy="2501363"/>
      </dsp:txXfrm>
    </dsp:sp>
    <dsp:sp modelId="{96CD1CAD-0C04-4AC2-BD95-B7DD3AABA114}">
      <dsp:nvSpPr>
        <dsp:cNvPr id="0" name=""/>
        <dsp:cNvSpPr/>
      </dsp:nvSpPr>
      <dsp:spPr>
        <a:xfrm rot="5400000">
          <a:off x="4131003" y="1011519"/>
          <a:ext cx="4464496" cy="2441456"/>
        </a:xfrm>
        <a:prstGeom prst="flowChartManualOperati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OPD (MD)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Veřejná infrastruktura dobíjecích stanic </a:t>
          </a:r>
          <a:r>
            <a:rPr lang="cs-CZ" sz="2000" kern="1200" dirty="0" smtClean="0"/>
            <a:t>pro EL/CNG /LNG a </a:t>
          </a:r>
          <a:r>
            <a:rPr lang="cs-CZ" sz="2000" kern="1200" dirty="0"/>
            <a:t>vodík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Příjemce: provozovatelé  </a:t>
          </a:r>
          <a:r>
            <a:rPr lang="cs-CZ" sz="2000" kern="1200" dirty="0" smtClean="0"/>
            <a:t>dobíjecích stanic</a:t>
          </a:r>
          <a:endParaRPr lang="cs-CZ" sz="2000" kern="1200" dirty="0"/>
        </a:p>
      </dsp:txBody>
      <dsp:txXfrm rot="5400000">
        <a:off x="4131003" y="1011519"/>
        <a:ext cx="4464496" cy="2441456"/>
      </dsp:txXfrm>
    </dsp:sp>
    <dsp:sp modelId="{98B4A040-E5BA-4EBE-872F-31F1C8AA4F65}">
      <dsp:nvSpPr>
        <dsp:cNvPr id="0" name=""/>
        <dsp:cNvSpPr/>
      </dsp:nvSpPr>
      <dsp:spPr>
        <a:xfrm rot="5400000">
          <a:off x="1553831" y="1125669"/>
          <a:ext cx="4464496" cy="2213156"/>
        </a:xfrm>
        <a:prstGeom prst="flowChartManualOperati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OPPIK (MPO)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Podpora </a:t>
          </a:r>
          <a:r>
            <a:rPr lang="cs-CZ" sz="2000" kern="1200" dirty="0" smtClean="0"/>
            <a:t>nákupu</a:t>
          </a:r>
          <a:r>
            <a:rPr lang="en-US" sz="2000" kern="1200" dirty="0" smtClean="0"/>
            <a:t> EL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Pořízení dobíjecích stanic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Příjemce: podniky – </a:t>
          </a:r>
          <a:r>
            <a:rPr lang="cs-CZ" sz="2000" kern="1200" dirty="0" smtClean="0"/>
            <a:t>mimo Prahu</a:t>
          </a:r>
          <a:r>
            <a:rPr lang="en-US" sz="2000" kern="1200" dirty="0" smtClean="0"/>
            <a:t>.</a:t>
          </a:r>
          <a:endParaRPr lang="cs-CZ" sz="2000" kern="1200" dirty="0"/>
        </a:p>
      </dsp:txBody>
      <dsp:txXfrm rot="5400000">
        <a:off x="1553831" y="1125669"/>
        <a:ext cx="4464496" cy="2213156"/>
      </dsp:txXfrm>
    </dsp:sp>
    <dsp:sp modelId="{45278543-41E0-4ED0-A2CE-BE7E5FBB9E01}">
      <dsp:nvSpPr>
        <dsp:cNvPr id="0" name=""/>
        <dsp:cNvSpPr/>
      </dsp:nvSpPr>
      <dsp:spPr>
        <a:xfrm rot="5400000">
          <a:off x="-979071" y="981566"/>
          <a:ext cx="4464496" cy="2501363"/>
        </a:xfrm>
        <a:prstGeom prst="flowChartManualOperation">
          <a:avLst/>
        </a:prstGeom>
        <a:solidFill>
          <a:schemeClr val="accent2">
            <a:hueOff val="388447"/>
            <a:satOff val="6111"/>
            <a:lumOff val="-4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NPŽP (MŽP)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Podpora nákupu </a:t>
          </a:r>
          <a:r>
            <a:rPr lang="en-US" sz="2000" kern="1200" dirty="0" smtClean="0"/>
            <a:t>EL,</a:t>
          </a:r>
          <a:r>
            <a:rPr lang="cs-CZ" sz="2000" kern="1200" dirty="0" smtClean="0"/>
            <a:t> </a:t>
          </a:r>
          <a:r>
            <a:rPr lang="cs-CZ" sz="2000" kern="1200" dirty="0" err="1"/>
            <a:t>plug</a:t>
          </a:r>
          <a:r>
            <a:rPr lang="cs-CZ" sz="2000" kern="1200" dirty="0"/>
            <a:t>-in hybridů a CNG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Příjemce: </a:t>
          </a:r>
          <a:r>
            <a:rPr lang="cs-CZ" sz="2000" kern="1200" dirty="0" smtClean="0">
              <a:solidFill>
                <a:schemeClr val="bg1"/>
              </a:solidFill>
            </a:rPr>
            <a:t>municipality,kraje,organizace jimi zřízené</a:t>
          </a:r>
          <a:endParaRPr lang="cs-CZ" sz="2000" kern="1200" dirty="0">
            <a:solidFill>
              <a:schemeClr val="bg1"/>
            </a:solidFill>
          </a:endParaRPr>
        </a:p>
      </dsp:txBody>
      <dsp:txXfrm rot="5400000">
        <a:off x="-979071" y="981566"/>
        <a:ext cx="4464496" cy="250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07.11.2016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07.11.2016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C5016-DCB5-4C9D-94DF-6E34CFF6E3EF}" type="slidenum">
              <a:rPr lang="cs-CZ" altLang="cs-CZ" sz="1200" smtClean="0"/>
              <a:pPr/>
              <a:t>1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5236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3210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3017501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 smtClean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 smtClean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 smtClean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 smtClean="0">
                <a:sym typeface="Myriad Pro" charset="0"/>
              </a:rPr>
              <a:t>Pátá úroveň</a:t>
            </a:r>
            <a:endParaRPr lang="en-US" altLang="cs-CZ" dirty="0" smtClean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>
                <a:sym typeface="Myriad Pro Bold Cond" charset="0"/>
              </a:rPr>
              <a:t>Kliknutím lze upravit styl.</a:t>
            </a:r>
            <a:endParaRPr lang="en-US" altLang="cs-CZ" dirty="0" smtClean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Plocha\NOVA_PREZENTACE\Prezentace.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3494" y="-325120"/>
            <a:ext cx="13871787" cy="104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015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080244"/>
          </a:xfrm>
        </p:spPr>
        <p:txBody>
          <a:bodyPr/>
          <a:lstStyle/>
          <a:p>
            <a:r>
              <a:rPr lang="cs-CZ" dirty="0" smtClean="0"/>
              <a:t>Vize 2020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1852464"/>
            <a:ext cx="10464800" cy="6696744"/>
          </a:xfrm>
        </p:spPr>
        <p:txBody>
          <a:bodyPr/>
          <a:lstStyle/>
          <a:p>
            <a:pPr>
              <a:buNone/>
            </a:pPr>
            <a:r>
              <a:rPr lang="cs-CZ" b="1" u="sng" dirty="0" smtClean="0"/>
              <a:t>Současný stav</a:t>
            </a:r>
          </a:p>
          <a:p>
            <a:endParaRPr lang="cs-CZ" dirty="0" smtClean="0"/>
          </a:p>
          <a:p>
            <a:r>
              <a:rPr lang="cs-CZ" dirty="0" smtClean="0"/>
              <a:t>1 tisíc elektromobilů a </a:t>
            </a:r>
            <a:r>
              <a:rPr lang="cs-CZ" dirty="0" err="1" smtClean="0"/>
              <a:t>plug</a:t>
            </a:r>
            <a:r>
              <a:rPr lang="cs-CZ" dirty="0" smtClean="0"/>
              <a:t>-in hybridů</a:t>
            </a:r>
          </a:p>
          <a:p>
            <a:r>
              <a:rPr lang="cs-CZ" dirty="0" smtClean="0"/>
              <a:t>15 tisíc vozidel s pohonem CNG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u="sng" dirty="0" smtClean="0"/>
              <a:t>Vize 2020</a:t>
            </a:r>
          </a:p>
          <a:p>
            <a:pPr>
              <a:buNone/>
            </a:pPr>
            <a:endParaRPr lang="cs-CZ" b="1" u="sng" dirty="0" smtClean="0"/>
          </a:p>
          <a:p>
            <a:r>
              <a:rPr lang="cs-CZ" dirty="0" smtClean="0"/>
              <a:t>6 tisíc </a:t>
            </a:r>
            <a:r>
              <a:rPr lang="cs-CZ" dirty="0" smtClean="0"/>
              <a:t>elektromobilů</a:t>
            </a:r>
          </a:p>
          <a:p>
            <a:r>
              <a:rPr lang="cs-CZ" dirty="0" smtClean="0"/>
              <a:t>11 </a:t>
            </a:r>
            <a:r>
              <a:rPr lang="cs-CZ" dirty="0" smtClean="0"/>
              <a:t>tisíc </a:t>
            </a:r>
            <a:r>
              <a:rPr lang="cs-CZ" dirty="0" err="1" smtClean="0"/>
              <a:t>plug</a:t>
            </a:r>
            <a:r>
              <a:rPr lang="cs-CZ" dirty="0" smtClean="0"/>
              <a:t>-in hybridů </a:t>
            </a:r>
          </a:p>
          <a:p>
            <a:r>
              <a:rPr lang="cs-CZ" dirty="0" smtClean="0"/>
              <a:t>50 </a:t>
            </a:r>
            <a:r>
              <a:rPr lang="cs-CZ" dirty="0" smtClean="0"/>
              <a:t>tisíc vozidel s pohonem </a:t>
            </a:r>
            <a:r>
              <a:rPr lang="cs-CZ" dirty="0" smtClean="0"/>
              <a:t>CNG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/>
              <a:t>V rámci výzvy můžeme podpořit až cca</a:t>
            </a:r>
          </a:p>
          <a:p>
            <a:pPr>
              <a:buNone/>
            </a:pPr>
            <a:endParaRPr lang="cs-CZ" b="1" u="sng" dirty="0" smtClean="0"/>
          </a:p>
          <a:p>
            <a:r>
              <a:rPr lang="cs-CZ" dirty="0" smtClean="0"/>
              <a:t>400-500 elektromobilů a </a:t>
            </a:r>
            <a:r>
              <a:rPr lang="cs-CZ" dirty="0" err="1" smtClean="0"/>
              <a:t>plug</a:t>
            </a:r>
            <a:r>
              <a:rPr lang="cs-CZ" dirty="0" smtClean="0"/>
              <a:t>-in hybridů </a:t>
            </a:r>
          </a:p>
          <a:p>
            <a:r>
              <a:rPr lang="cs-CZ" dirty="0" smtClean="0"/>
              <a:t>400-500 CNG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224260"/>
          </a:xfrm>
        </p:spPr>
        <p:txBody>
          <a:bodyPr/>
          <a:lstStyle/>
          <a:p>
            <a:r>
              <a:rPr lang="cs-CZ" altLang="cs-CZ" dirty="0" smtClean="0">
                <a:cs typeface="Arial" pitchFamily="34" charset="0"/>
              </a:rPr>
              <a:t>Nejsme sami</a:t>
            </a:r>
            <a:r>
              <a:rPr lang="en-US" altLang="cs-CZ" dirty="0" smtClean="0">
                <a:cs typeface="Arial" pitchFamily="34" charset="0"/>
              </a:rPr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7824" y="2428528"/>
            <a:ext cx="10464800" cy="5832946"/>
          </a:xfrm>
        </p:spPr>
        <p:txBody>
          <a:bodyPr/>
          <a:lstStyle/>
          <a:p>
            <a:r>
              <a:rPr lang="en-US" altLang="cs-CZ" dirty="0" smtClean="0"/>
              <a:t>Na M</a:t>
            </a:r>
            <a:r>
              <a:rPr lang="cs-CZ" altLang="cs-CZ" dirty="0" smtClean="0"/>
              <a:t>ŽP </a:t>
            </a:r>
            <a:r>
              <a:rPr lang="cs-CZ" altLang="cs-CZ" dirty="0" smtClean="0"/>
              <a:t>čistá </a:t>
            </a:r>
            <a:r>
              <a:rPr lang="cs-CZ" altLang="cs-CZ" dirty="0" smtClean="0"/>
              <a:t>mobilita řešena v rámci NPŽP</a:t>
            </a:r>
            <a:endParaRPr lang="en-US" altLang="cs-CZ" dirty="0" smtClean="0"/>
          </a:p>
          <a:p>
            <a:r>
              <a:rPr lang="cs-CZ" altLang="cs-CZ" dirty="0" smtClean="0"/>
              <a:t>Na MPO, MD a MMR v rámci OP 2014+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33848" y="3868688"/>
          <a:ext cx="102251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440284"/>
          </a:xfrm>
        </p:spPr>
        <p:txBody>
          <a:bodyPr/>
          <a:lstStyle/>
          <a:p>
            <a:r>
              <a:rPr lang="cs-CZ" altLang="cs-CZ" dirty="0" smtClean="0">
                <a:cs typeface="Arial" pitchFamily="34" charset="0"/>
              </a:rPr>
              <a:t>Národní program 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860576"/>
            <a:ext cx="10464800" cy="5184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/>
              <a:t>MŽP - Zaplnění bílých míst, které nejsou součástí OP 2014+</a:t>
            </a:r>
          </a:p>
          <a:p>
            <a:pPr>
              <a:lnSpc>
                <a:spcPct val="150000"/>
              </a:lnSpc>
            </a:pPr>
            <a:r>
              <a:rPr lang="cs-CZ" altLang="cs-CZ" b="1" u="sng" dirty="0" smtClean="0"/>
              <a:t>Výzva na podporu nákupu vozidel s alternativním </a:t>
            </a:r>
            <a:r>
              <a:rPr lang="cs-CZ" altLang="cs-CZ" b="1" u="sng" dirty="0" smtClean="0"/>
              <a:t>pohonem pro obce a kraje</a:t>
            </a:r>
            <a:endParaRPr lang="cs-CZ" altLang="cs-CZ" b="1" u="sng" dirty="0" smtClean="0"/>
          </a:p>
          <a:p>
            <a:pPr>
              <a:lnSpc>
                <a:spcPct val="150000"/>
              </a:lnSpc>
            </a:pPr>
            <a:endParaRPr lang="cs-CZ" altLang="cs-CZ" u="sng" dirty="0" smtClean="0"/>
          </a:p>
          <a:p>
            <a:pPr>
              <a:lnSpc>
                <a:spcPct val="150000"/>
              </a:lnSpc>
            </a:pPr>
            <a:r>
              <a:rPr lang="cs-CZ" altLang="cs-CZ" b="1" u="sng" dirty="0" smtClean="0"/>
              <a:t>Příjem žádostí: 10. 11. 2016 </a:t>
            </a:r>
            <a:r>
              <a:rPr lang="cs-CZ" altLang="cs-CZ" u="sng" dirty="0" smtClean="0"/>
              <a:t>– </a:t>
            </a:r>
            <a:r>
              <a:rPr lang="cs-CZ" altLang="cs-CZ" b="1" u="sng" dirty="0" smtClean="0"/>
              <a:t>31. 3. 2017</a:t>
            </a:r>
            <a:endParaRPr lang="cs-CZ" alt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296268"/>
          </a:xfrm>
        </p:spPr>
        <p:txBody>
          <a:bodyPr/>
          <a:lstStyle/>
          <a:p>
            <a:r>
              <a:rPr lang="cs-CZ" dirty="0" smtClean="0"/>
              <a:t>Z čeho vycházíme: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1924472"/>
            <a:ext cx="10464800" cy="6408712"/>
          </a:xfrm>
        </p:spPr>
        <p:txBody>
          <a:bodyPr/>
          <a:lstStyle/>
          <a:p>
            <a:r>
              <a:rPr lang="cs-CZ" dirty="0" smtClean="0"/>
              <a:t>Spolupráce s odborníky a odbornými asociacemi</a:t>
            </a:r>
          </a:p>
          <a:p>
            <a:r>
              <a:rPr lang="cs-CZ" dirty="0" smtClean="0"/>
              <a:t>Ze zkušeností z vyhlášené výzvy na MPO na podporu EL z OPPIK</a:t>
            </a:r>
          </a:p>
          <a:p>
            <a:r>
              <a:rPr lang="cs-CZ" dirty="0" smtClean="0"/>
              <a:t>Ze zkušeností z podobných dotačních programů v zahraničí</a:t>
            </a:r>
          </a:p>
          <a:p>
            <a:r>
              <a:rPr lang="cs-CZ" dirty="0" smtClean="0"/>
              <a:t>Z rozeslaného dotazníku obcím (ORP) a krajům</a:t>
            </a:r>
          </a:p>
          <a:p>
            <a:r>
              <a:rPr lang="cs-CZ" dirty="0" smtClean="0"/>
              <a:t>- většina má zájem o elektromobil (48 %) – dle počtu vozidel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1965896" y="4876800"/>
          <a:ext cx="943304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NP ŽP – podpora nákupu vozidel s alternativním pohonem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/>
              <a:t>Alokace: 100 mil. Kč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Oblast podpory: EL, PHEV, CNG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Rozložení alokace (80</a:t>
            </a:r>
            <a:r>
              <a:rPr lang="en-US" altLang="cs-CZ" dirty="0" smtClean="0"/>
              <a:t>%</a:t>
            </a:r>
            <a:r>
              <a:rPr lang="cs-CZ" altLang="cs-CZ" dirty="0" smtClean="0"/>
              <a:t> </a:t>
            </a:r>
            <a:r>
              <a:rPr lang="en-US" altLang="cs-CZ" dirty="0" smtClean="0"/>
              <a:t>EL, PHEV;</a:t>
            </a:r>
            <a:r>
              <a:rPr lang="cs-CZ" altLang="cs-CZ" dirty="0" smtClean="0"/>
              <a:t> 20</a:t>
            </a:r>
            <a:r>
              <a:rPr lang="en-US" altLang="cs-CZ" dirty="0" smtClean="0"/>
              <a:t> %</a:t>
            </a:r>
            <a:r>
              <a:rPr lang="cs-CZ" altLang="cs-CZ" dirty="0" smtClean="0"/>
              <a:t> CNG)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Jednodušší žádosti než v OP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Výzva je nesoutěžní: Bude podpořen každý projekt, který splní požadavky výzvy (do limitu finanční alokace)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Působnost: Celá ČR včetně Prahy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NP ŽP – podpora nákupu vozidel s alternativním pohonem II.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7824" y="2428528"/>
            <a:ext cx="10369152" cy="5688631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NP ŽP – podpora nákupu vozidel s alternativním pohonem III. -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644552"/>
            <a:ext cx="10464800" cy="54008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/>
              <a:t>Územní samosprávné celky (obce a kraje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pPr>
              <a:lnSpc>
                <a:spcPct val="150000"/>
              </a:lnSpc>
            </a:pPr>
            <a:r>
              <a:rPr lang="cs-CZ" altLang="cs-CZ" dirty="0" smtClean="0"/>
              <a:t>Svazky obcí</a:t>
            </a:r>
          </a:p>
          <a:p>
            <a:pPr>
              <a:lnSpc>
                <a:spcPct val="150000"/>
              </a:lnSpc>
            </a:pPr>
            <a:r>
              <a:rPr lang="en-US" altLang="cs-CZ" dirty="0" smtClean="0"/>
              <a:t>P</a:t>
            </a:r>
            <a:r>
              <a:rPr lang="cs-CZ" altLang="cs-CZ" dirty="0" err="1" smtClean="0"/>
              <a:t>říspěvkové</a:t>
            </a:r>
            <a:r>
              <a:rPr lang="cs-CZ" altLang="cs-CZ" dirty="0" smtClean="0"/>
              <a:t> organizace</a:t>
            </a:r>
            <a:r>
              <a:rPr lang="en-US" altLang="cs-CZ" dirty="0" smtClean="0"/>
              <a:t>, </a:t>
            </a:r>
            <a:r>
              <a:rPr lang="cs-CZ" altLang="cs-CZ" dirty="0" smtClean="0"/>
              <a:t>o</a:t>
            </a:r>
            <a:r>
              <a:rPr lang="en-US" altLang="cs-CZ" dirty="0" smtClean="0"/>
              <a:t>.</a:t>
            </a:r>
            <a:r>
              <a:rPr lang="cs-CZ" altLang="cs-CZ" dirty="0" smtClean="0"/>
              <a:t>p</a:t>
            </a:r>
            <a:r>
              <a:rPr lang="en-US" altLang="cs-CZ" dirty="0" smtClean="0"/>
              <a:t>.</a:t>
            </a:r>
            <a:r>
              <a:rPr lang="cs-CZ" altLang="cs-CZ" dirty="0" smtClean="0"/>
              <a:t>s</a:t>
            </a:r>
            <a:r>
              <a:rPr lang="en-US" altLang="cs-CZ" dirty="0" smtClean="0"/>
              <a:t>, </a:t>
            </a:r>
            <a:r>
              <a:rPr lang="cs-CZ" altLang="cs-CZ" dirty="0" smtClean="0"/>
              <a:t>s</a:t>
            </a:r>
            <a:r>
              <a:rPr lang="en-US" altLang="cs-CZ" dirty="0" err="1" smtClean="0"/>
              <a:t>polk</a:t>
            </a:r>
            <a:r>
              <a:rPr lang="cs-CZ" altLang="cs-CZ" dirty="0" smtClean="0"/>
              <a:t>y a pobočné spolky založené obcí či krajem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A.s. vlastněná z více než 50 % obcí či krajem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S.r.o. vlastněná z více než 50 % obcí či krajem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NP ŽP – podpora nákupu vozidel s alternativním pohonem </a:t>
            </a:r>
            <a:r>
              <a:rPr lang="cs-CZ" altLang="cs-CZ" dirty="0" smtClean="0"/>
              <a:t>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788568"/>
            <a:ext cx="10464800" cy="52568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/>
              <a:t>Podpora se týká nově homologovaných vozidel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Bonifikace za staré ekologicky zpracované vozidlo (Euro 3 a starší) – 10 tis. </a:t>
            </a:r>
            <a:r>
              <a:rPr lang="cs-CZ" altLang="cs-CZ" dirty="0" smtClean="0"/>
              <a:t>Kč</a:t>
            </a:r>
            <a:endParaRPr lang="cs-CZ" altLang="cs-CZ" dirty="0" smtClean="0"/>
          </a:p>
          <a:p>
            <a:pPr>
              <a:lnSpc>
                <a:spcPct val="150000"/>
              </a:lnSpc>
            </a:pPr>
            <a:r>
              <a:rPr lang="cs-CZ" altLang="cs-CZ" dirty="0" smtClean="0"/>
              <a:t>Pokud nastane převis žádostí, MŽP je připraveno navýšit alokaci na celkových </a:t>
            </a:r>
            <a:r>
              <a:rPr lang="cs-CZ" altLang="cs-CZ" b="1" dirty="0" smtClean="0"/>
              <a:t>150 mil. </a:t>
            </a:r>
            <a:r>
              <a:rPr lang="cs-CZ" altLang="cs-CZ" b="1" dirty="0" smtClean="0"/>
              <a:t>Kč</a:t>
            </a:r>
            <a:endParaRPr lang="cs-CZ" altLang="cs-CZ" b="1" dirty="0" smtClean="0"/>
          </a:p>
          <a:p>
            <a:pPr>
              <a:lnSpc>
                <a:spcPct val="150000"/>
              </a:lnSpc>
            </a:pPr>
            <a:r>
              <a:rPr lang="cs-CZ" altLang="cs-CZ" dirty="0" smtClean="0"/>
              <a:t>Projekty nutno realizovat do 31.12.2018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440284"/>
          </a:xfrm>
        </p:spPr>
        <p:txBody>
          <a:bodyPr/>
          <a:lstStyle/>
          <a:p>
            <a:r>
              <a:rPr lang="cs-CZ" altLang="cs-CZ" dirty="0" smtClean="0"/>
              <a:t>Další aktivity MŽP v oblasti čisté mobility – OSVĚTA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140496"/>
            <a:ext cx="10464800" cy="5904954"/>
          </a:xfrm>
        </p:spPr>
        <p:txBody>
          <a:bodyPr/>
          <a:lstStyle/>
          <a:p>
            <a:r>
              <a:rPr lang="cs-CZ" altLang="cs-CZ" dirty="0" smtClean="0"/>
              <a:t>Vyhlášení výzvy: 6-8/2015</a:t>
            </a:r>
          </a:p>
          <a:p>
            <a:r>
              <a:rPr lang="cs-CZ" altLang="cs-CZ" dirty="0" smtClean="0"/>
              <a:t>Realizace na území 16 statutárních měst (2016/2017)</a:t>
            </a:r>
          </a:p>
          <a:p>
            <a:r>
              <a:rPr lang="cs-CZ" altLang="cs-CZ" dirty="0" smtClean="0"/>
              <a:t>alternativní pohony, veřejná doprava, nemotorová doprava, car-</a:t>
            </a:r>
            <a:r>
              <a:rPr lang="cs-CZ" altLang="cs-CZ" dirty="0" err="1" smtClean="0"/>
              <a:t>sharing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bike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sharing</a:t>
            </a:r>
            <a:r>
              <a:rPr lang="cs-CZ" altLang="cs-CZ" dirty="0" smtClean="0"/>
              <a:t>), propojení s Evropským týdnem mobility</a:t>
            </a:r>
          </a:p>
          <a:p>
            <a:r>
              <a:rPr lang="cs-CZ" altLang="cs-CZ" dirty="0" smtClean="0"/>
              <a:t>Alokace 20 mil. Kč</a:t>
            </a:r>
          </a:p>
          <a:p>
            <a:r>
              <a:rPr lang="cs-CZ" altLang="cs-CZ" dirty="0" smtClean="0"/>
              <a:t>Na rok 2017 se plánuje II. kolo výzvy</a:t>
            </a:r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016" y="5308848"/>
            <a:ext cx="6840760" cy="30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aktivity MŽP v oblasti čisté mobility – Podpora nákupu autobusů na CNG (2014)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Všech 8 žádostí bylo schváleno, a to v celkové výši:</a:t>
            </a:r>
            <a:endParaRPr lang="cs-CZ" altLang="cs-CZ" b="1" dirty="0" smtClean="0"/>
          </a:p>
          <a:p>
            <a:pPr lvl="1">
              <a:lnSpc>
                <a:spcPct val="90000"/>
              </a:lnSpc>
              <a:buFont typeface="Arial Unicode MS" pitchFamily="34" charset="-128"/>
              <a:buChar char="-"/>
            </a:pPr>
            <a:r>
              <a:rPr lang="cs-CZ" altLang="cs-CZ" b="1" dirty="0" smtClean="0"/>
              <a:t>cca 1,5 mld. Kč dotace EU </a:t>
            </a:r>
          </a:p>
          <a:p>
            <a:pPr lvl="1">
              <a:lnSpc>
                <a:spcPct val="90000"/>
              </a:lnSpc>
              <a:buNone/>
            </a:pPr>
            <a:endParaRPr lang="cs-CZ" altLang="cs-CZ" dirty="0" smtClean="0"/>
          </a:p>
          <a:p>
            <a:r>
              <a:rPr lang="cs-CZ" altLang="cs-CZ" dirty="0" smtClean="0"/>
              <a:t>Realizací 8 projektů MSK(5), UK(2) a aglomerace Brno (1) byl podpořen nákup: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Char char="-"/>
            </a:pPr>
            <a:r>
              <a:rPr lang="cs-CZ" altLang="cs-CZ" dirty="0" smtClean="0"/>
              <a:t>303 autobusů na CNG,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Char char="-"/>
            </a:pPr>
            <a:r>
              <a:rPr lang="cs-CZ" altLang="cs-CZ" dirty="0" smtClean="0"/>
              <a:t>4 plnící stanice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Char char="-"/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DP/Brno/rok/100 CNG busů – snížení 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-     CO - 9,4t, </a:t>
            </a:r>
            <a:r>
              <a:rPr lang="cs-CZ" altLang="cs-CZ" dirty="0" err="1" smtClean="0"/>
              <a:t>NOx</a:t>
            </a:r>
            <a:r>
              <a:rPr lang="cs-CZ" altLang="cs-CZ" dirty="0" smtClean="0"/>
              <a:t> - 61,5 t, PM10 - 2,3 t</a:t>
            </a:r>
          </a:p>
          <a:p>
            <a:endParaRPr lang="cs-CZ" dirty="0"/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056" y="6604993"/>
            <a:ext cx="59766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076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512292"/>
          </a:xfrm>
        </p:spPr>
        <p:txBody>
          <a:bodyPr/>
          <a:lstStyle/>
          <a:p>
            <a:r>
              <a:rPr lang="cs-CZ" dirty="0" smtClean="0"/>
              <a:t>Memorandum o spolupráci a podpoře vyhlašované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cs-CZ" b="1" u="sng" dirty="0" smtClean="0"/>
              <a:t>Strany Memoranda: </a:t>
            </a:r>
          </a:p>
          <a:p>
            <a:pPr>
              <a:buFont typeface="Wingdings" pitchFamily="2" charset="2"/>
              <a:buNone/>
              <a:defRPr/>
            </a:pPr>
            <a:endParaRPr lang="cs-CZ" b="1" dirty="0" smtClean="0"/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Svaz automobilové dopravy (</a:t>
            </a:r>
            <a:r>
              <a:rPr lang="cs-CZ" dirty="0" err="1" smtClean="0"/>
              <a:t>AutoSAP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Svaz dovozců automobilů (SDA)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Český plynárenský svaz (ČPS)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ČEZ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E.ON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PRE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Memorandum o spolupráci a podpoře vyhlašované výzvy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604867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dirty="0" smtClean="0"/>
              <a:t>Spolupráce na zvyšování podílu využití alternativních pohonů v silniční dopravě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Podpora vyhlašované výzvy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Šíření osvěty a veřejně dostupných informací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cs-CZ" dirty="0" smtClean="0"/>
              <a:t>     o alternativních pohonech v silniční dopravě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Spolupráce na zpracování analýzy možnosti vytvoření </a:t>
            </a:r>
            <a:r>
              <a:rPr lang="cs-CZ" dirty="0" smtClean="0"/>
              <a:t>spol. finančního </a:t>
            </a:r>
            <a:r>
              <a:rPr lang="cs-CZ" dirty="0" smtClean="0"/>
              <a:t>rámce či jiného motivačního nástroje, který může být základem pro vyhlášení návazné výzvy i pro další cílové skupiny (T. 30. 9. 2017)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686" y="3724672"/>
            <a:ext cx="10390832" cy="2232248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pPr>
              <a:defRPr/>
            </a:pPr>
            <a:r>
              <a:rPr lang="cs-CZ" altLang="cs-CZ" sz="5400" kern="0" dirty="0" smtClean="0"/>
              <a:t>Děkuji za pozornost</a:t>
            </a:r>
          </a:p>
          <a:p>
            <a:pPr>
              <a:defRPr/>
            </a:pPr>
            <a:endParaRPr lang="cs-CZ" altLang="cs-CZ" sz="3200" kern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sz="3200" kern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3200" kern="0" dirty="0" smtClean="0">
                <a:solidFill>
                  <a:schemeClr val="tx1"/>
                </a:solidFill>
              </a:rPr>
              <a:t>Mgr. Jaroslav Kepka</a:t>
            </a:r>
          </a:p>
          <a:p>
            <a:pPr>
              <a:defRPr/>
            </a:pPr>
            <a:r>
              <a:rPr lang="cs-CZ" altLang="cs-CZ" sz="2000" i="1" kern="0" dirty="0" err="1" smtClean="0">
                <a:solidFill>
                  <a:schemeClr val="tx1"/>
                </a:solidFill>
              </a:rPr>
              <a:t>jaroslav.kepka</a:t>
            </a:r>
            <a:r>
              <a:rPr lang="cs-CZ" altLang="cs-CZ" sz="2000" i="1" kern="0" dirty="0" smtClean="0">
                <a:solidFill>
                  <a:schemeClr val="tx1"/>
                </a:solidFill>
              </a:rPr>
              <a:t>@</a:t>
            </a:r>
            <a:r>
              <a:rPr lang="cs-CZ" altLang="cs-CZ" sz="2000" i="1" kern="0" dirty="0" err="1" smtClean="0">
                <a:solidFill>
                  <a:schemeClr val="tx1"/>
                </a:solidFill>
              </a:rPr>
              <a:t>mzp.cz</a:t>
            </a:r>
            <a:endParaRPr lang="cs-CZ" altLang="cs-CZ" sz="2000" i="1" kern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0" y="1924050"/>
            <a:ext cx="39497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7789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372744"/>
          </a:xfrm>
        </p:spPr>
        <p:txBody>
          <a:bodyPr/>
          <a:lstStyle/>
          <a:p>
            <a:r>
              <a:rPr lang="cs-CZ" altLang="cs-CZ" dirty="0" smtClean="0"/>
              <a:t>100 mil. Kč na vozidla s alternativním pohonem pro obce a kraje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+ </a:t>
            </a:r>
            <a:br>
              <a:rPr lang="cs-CZ" dirty="0" smtClean="0"/>
            </a:br>
            <a:r>
              <a:rPr lang="cs-CZ" dirty="0" smtClean="0"/>
              <a:t>Memorandum o spolupráci</a:t>
            </a:r>
            <a:endParaRPr lang="cs-CZ" sz="3600" b="1" dirty="0">
              <a:solidFill>
                <a:srgbClr val="7BC1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4444752"/>
            <a:ext cx="10464800" cy="3096344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algn="ctr">
              <a:buNone/>
            </a:pPr>
            <a:endParaRPr lang="cs-CZ" altLang="cs-CZ" b="1" dirty="0" smtClean="0">
              <a:latin typeface="Myriad Pro"/>
            </a:endParaRPr>
          </a:p>
          <a:p>
            <a:pPr algn="ctr">
              <a:buNone/>
            </a:pPr>
            <a:r>
              <a:rPr lang="cs-CZ" altLang="cs-CZ" b="1" dirty="0" smtClean="0">
                <a:latin typeface="Myriad Pro"/>
              </a:rPr>
              <a:t>Mgr. Jaroslav Kepka</a:t>
            </a:r>
          </a:p>
          <a:p>
            <a:pPr algn="ctr">
              <a:buNone/>
            </a:pPr>
            <a:r>
              <a:rPr lang="cs-CZ" altLang="cs-CZ" b="1" dirty="0" smtClean="0">
                <a:latin typeface="Myriad Pro"/>
              </a:rPr>
              <a:t>Oddělení politiky a strategií ŽP</a:t>
            </a:r>
            <a:r>
              <a:rPr lang="cs-CZ" altLang="cs-CZ" b="1" dirty="0" smtClean="0">
                <a:latin typeface="Myriad Pro"/>
              </a:rPr>
              <a:t/>
            </a:r>
            <a:br>
              <a:rPr lang="cs-CZ" altLang="cs-CZ" b="1" dirty="0" smtClean="0">
                <a:latin typeface="Myriad Pro"/>
              </a:rPr>
            </a:br>
            <a:r>
              <a:rPr lang="cs-CZ" altLang="cs-CZ" sz="1400" dirty="0" smtClean="0">
                <a:latin typeface="Myriad Pro"/>
              </a:rPr>
              <a:t/>
            </a:r>
            <a:br>
              <a:rPr lang="cs-CZ" altLang="cs-CZ" sz="1400" dirty="0" smtClean="0">
                <a:latin typeface="Myriad Pro"/>
              </a:rPr>
            </a:br>
            <a:r>
              <a:rPr lang="cs-CZ" altLang="cs-CZ" sz="1050" dirty="0" smtClean="0">
                <a:latin typeface="Myriad Pro"/>
              </a:rPr>
              <a:t/>
            </a:r>
            <a:br>
              <a:rPr lang="cs-CZ" altLang="cs-CZ" sz="1050" dirty="0" smtClean="0">
                <a:latin typeface="Myriad Pro"/>
              </a:rPr>
            </a:b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8394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296268"/>
          </a:xfrm>
        </p:spPr>
        <p:txBody>
          <a:bodyPr/>
          <a:lstStyle/>
          <a:p>
            <a:r>
              <a:rPr lang="cs-CZ" altLang="cs-CZ" dirty="0" smtClean="0"/>
              <a:t>Hlavní cíle výzvy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921032" cy="5760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>
                <a:cs typeface="Arial" pitchFamily="34" charset="0"/>
              </a:rPr>
              <a:t>Podpora většího rozšíření vozidel s alternativním pohonem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>
                <a:cs typeface="Arial" pitchFamily="34" charset="0"/>
              </a:rPr>
              <a:t>Snížení znečištění ovzduší (</a:t>
            </a:r>
            <a:r>
              <a:rPr lang="cs-CZ" altLang="cs-CZ" dirty="0" err="1" smtClean="0">
                <a:cs typeface="Arial" pitchFamily="34" charset="0"/>
              </a:rPr>
              <a:t>NO</a:t>
            </a:r>
            <a:r>
              <a:rPr lang="cs-CZ" altLang="cs-CZ" baseline="-25000" dirty="0" err="1" smtClean="0">
                <a:cs typeface="Arial" pitchFamily="34" charset="0"/>
              </a:rPr>
              <a:t>x</a:t>
            </a:r>
            <a:r>
              <a:rPr lang="cs-CZ" altLang="cs-CZ" baseline="-25000" dirty="0" smtClean="0">
                <a:cs typeface="Arial" pitchFamily="34" charset="0"/>
              </a:rPr>
              <a:t>,</a:t>
            </a:r>
            <a:r>
              <a:rPr lang="cs-CZ" altLang="cs-CZ" dirty="0" smtClean="0">
                <a:cs typeface="Arial" pitchFamily="34" charset="0"/>
              </a:rPr>
              <a:t>PM10, </a:t>
            </a:r>
            <a:r>
              <a:rPr lang="en-US" altLang="cs-CZ" dirty="0" smtClean="0">
                <a:cs typeface="Arial" pitchFamily="34" charset="0"/>
              </a:rPr>
              <a:t>PM</a:t>
            </a:r>
            <a:r>
              <a:rPr lang="cs-CZ" altLang="cs-CZ" dirty="0" smtClean="0">
                <a:cs typeface="Arial" pitchFamily="34" charset="0"/>
              </a:rPr>
              <a:t>2,5, </a:t>
            </a:r>
            <a:r>
              <a:rPr lang="cs-CZ" altLang="cs-CZ" dirty="0" err="1" smtClean="0">
                <a:cs typeface="Arial" pitchFamily="34" charset="0"/>
              </a:rPr>
              <a:t>BaP</a:t>
            </a:r>
            <a:r>
              <a:rPr lang="cs-CZ" altLang="cs-CZ" dirty="0" smtClean="0">
                <a:cs typeface="Arial" pitchFamily="34" charset="0"/>
              </a:rPr>
              <a:t>, </a:t>
            </a:r>
            <a:r>
              <a:rPr lang="cs-CZ" altLang="cs-CZ" dirty="0" smtClean="0">
                <a:cs typeface="Arial" pitchFamily="34" charset="0"/>
              </a:rPr>
              <a:t>CO</a:t>
            </a:r>
            <a:r>
              <a:rPr lang="cs-CZ" altLang="cs-CZ" baseline="-25000" dirty="0" smtClean="0">
                <a:cs typeface="Arial" pitchFamily="34" charset="0"/>
              </a:rPr>
              <a:t>2..</a:t>
            </a:r>
            <a:r>
              <a:rPr lang="cs-CZ" altLang="cs-CZ" dirty="0" smtClean="0">
                <a:cs typeface="Arial" pitchFamily="34" charset="0"/>
              </a:rPr>
              <a:t>) </a:t>
            </a:r>
            <a:r>
              <a:rPr lang="cs-CZ" altLang="cs-CZ" dirty="0" smtClean="0">
                <a:cs typeface="Arial" pitchFamily="34" charset="0"/>
              </a:rPr>
              <a:t>ze silniční dopravy zejména ve </a:t>
            </a:r>
            <a:r>
              <a:rPr lang="cs-CZ" altLang="cs-CZ" dirty="0" smtClean="0">
                <a:cs typeface="Arial" pitchFamily="34" charset="0"/>
              </a:rPr>
              <a:t>městech </a:t>
            </a:r>
            <a:r>
              <a:rPr lang="cs-CZ" altLang="cs-CZ" dirty="0" smtClean="0">
                <a:cs typeface="Arial" pitchFamily="34" charset="0"/>
              </a:rPr>
              <a:t>(přes 50 </a:t>
            </a:r>
            <a:r>
              <a:rPr lang="en-US" altLang="cs-CZ" dirty="0" smtClean="0">
                <a:cs typeface="Arial" pitchFamily="34" charset="0"/>
              </a:rPr>
              <a:t>%</a:t>
            </a:r>
            <a:r>
              <a:rPr lang="cs-CZ" altLang="cs-CZ" dirty="0" smtClean="0"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>
                <a:cs typeface="Arial" pitchFamily="34" charset="0"/>
              </a:rPr>
              <a:t>S</a:t>
            </a:r>
            <a:r>
              <a:rPr lang="en-US" altLang="cs-CZ" dirty="0" smtClean="0">
                <a:cs typeface="Arial" pitchFamily="34" charset="0"/>
              </a:rPr>
              <a:t>n</a:t>
            </a:r>
            <a:r>
              <a:rPr lang="cs-CZ" altLang="cs-CZ" dirty="0" err="1" smtClean="0">
                <a:cs typeface="Arial" pitchFamily="34" charset="0"/>
              </a:rPr>
              <a:t>ížení</a:t>
            </a:r>
            <a:r>
              <a:rPr lang="cs-CZ" altLang="cs-CZ" dirty="0" smtClean="0">
                <a:cs typeface="Arial" pitchFamily="34" charset="0"/>
              </a:rPr>
              <a:t> hladiny hluku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>
                <a:cs typeface="Arial" pitchFamily="34" charset="0"/>
              </a:rPr>
              <a:t>Návaznost na strategie: </a:t>
            </a:r>
            <a:r>
              <a:rPr lang="cs-CZ" altLang="cs-CZ" dirty="0" smtClean="0"/>
              <a:t>NAP ČM, SPŽP</a:t>
            </a:r>
            <a:r>
              <a:rPr lang="cs-CZ" altLang="cs-CZ" dirty="0" smtClean="0"/>
              <a:t>, NPSE </a:t>
            </a:r>
            <a:r>
              <a:rPr lang="cs-CZ" altLang="cs-CZ" dirty="0" smtClean="0"/>
              <a:t>+ závazky k EK </a:t>
            </a:r>
            <a:endParaRPr lang="cs-CZ" altLang="cs-CZ" dirty="0" smtClean="0"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32594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296268"/>
          </a:xfrm>
        </p:spPr>
        <p:txBody>
          <a:bodyPr/>
          <a:lstStyle/>
          <a:p>
            <a:r>
              <a:rPr lang="cs-CZ" dirty="0" smtClean="0"/>
              <a:t>Mapy znečištění – </a:t>
            </a:r>
            <a:r>
              <a:rPr lang="cs-CZ" dirty="0" err="1" smtClean="0"/>
              <a:t>Benzo</a:t>
            </a:r>
            <a:r>
              <a:rPr lang="cs-CZ" dirty="0" smtClean="0"/>
              <a:t>(a)</a:t>
            </a:r>
            <a:r>
              <a:rPr lang="cs-CZ" dirty="0" err="1" smtClean="0"/>
              <a:t>pyren</a:t>
            </a:r>
            <a:r>
              <a:rPr lang="cs-CZ" dirty="0" smtClean="0"/>
              <a:t> - 2014</a:t>
            </a:r>
            <a:endParaRPr lang="cs-CZ" dirty="0"/>
          </a:p>
        </p:txBody>
      </p:sp>
      <p:pic>
        <p:nvPicPr>
          <p:cNvPr id="6" name="Picture 14" descr="C:\Users\user\Desktop\oIV2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08" y="1996480"/>
            <a:ext cx="107291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368276"/>
          </a:xfrm>
        </p:spPr>
        <p:txBody>
          <a:bodyPr/>
          <a:lstStyle/>
          <a:p>
            <a:r>
              <a:rPr lang="cs-CZ" dirty="0" smtClean="0"/>
              <a:t>Mapy znečištění </a:t>
            </a:r>
            <a:r>
              <a:rPr lang="cs-CZ" dirty="0" smtClean="0"/>
              <a:t>– </a:t>
            </a:r>
            <a:r>
              <a:rPr lang="cs-CZ" dirty="0" err="1" smtClean="0">
                <a:solidFill>
                  <a:schemeClr val="accent1"/>
                </a:solidFill>
              </a:rPr>
              <a:t>NO</a:t>
            </a:r>
            <a:r>
              <a:rPr lang="cs-CZ" baseline="-25000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x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– 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2014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</a:br>
            <a:endParaRPr lang="cs-CZ" dirty="0"/>
          </a:p>
        </p:txBody>
      </p:sp>
      <p:pic>
        <p:nvPicPr>
          <p:cNvPr id="4" name="Picture 12" descr="C:\Users\user\Desktop\oIV3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816" y="1708448"/>
            <a:ext cx="1051316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080244"/>
          </a:xfrm>
        </p:spPr>
        <p:txBody>
          <a:bodyPr/>
          <a:lstStyle/>
          <a:p>
            <a:r>
              <a:rPr lang="cs-CZ" dirty="0" smtClean="0"/>
              <a:t>Mapy znečištění – 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PM</a:t>
            </a:r>
            <a:r>
              <a:rPr lang="cs-CZ" baseline="-25000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2,5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– </a:t>
            </a:r>
            <a:r>
              <a:rPr lang="cs-CZ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2014</a:t>
            </a:r>
            <a:endParaRPr lang="cs-CZ" dirty="0"/>
          </a:p>
        </p:txBody>
      </p:sp>
      <p:pic>
        <p:nvPicPr>
          <p:cNvPr id="4" name="Picture 11" descr="C:\Users\user\Desktop\oIV1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08" y="2212504"/>
            <a:ext cx="1029714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224260"/>
          </a:xfrm>
        </p:spPr>
        <p:txBody>
          <a:bodyPr/>
          <a:lstStyle/>
          <a:p>
            <a:r>
              <a:rPr lang="cs-CZ" dirty="0" smtClean="0"/>
              <a:t>Podíl znečištění </a:t>
            </a:r>
            <a:r>
              <a:rPr lang="cs-CZ" dirty="0" err="1" smtClean="0"/>
              <a:t>NO</a:t>
            </a:r>
            <a:r>
              <a:rPr lang="cs-CZ" baseline="-25000" dirty="0" err="1" smtClean="0"/>
              <a:t>x</a:t>
            </a:r>
            <a:r>
              <a:rPr lang="cs-CZ" dirty="0" smtClean="0"/>
              <a:t> z dopravy ve městech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73808" y="1924472"/>
          <a:ext cx="10680824" cy="612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1008236"/>
          </a:xfrm>
        </p:spPr>
        <p:txBody>
          <a:bodyPr/>
          <a:lstStyle/>
          <a:p>
            <a:r>
              <a:rPr lang="cs-CZ" dirty="0" smtClean="0"/>
              <a:t>Podíl znečištění </a:t>
            </a:r>
            <a:r>
              <a:rPr lang="cs-CZ" dirty="0" smtClean="0"/>
              <a:t>PM</a:t>
            </a:r>
            <a:r>
              <a:rPr lang="cs-CZ" baseline="-25000" dirty="0" smtClean="0"/>
              <a:t>2,5</a:t>
            </a:r>
            <a:r>
              <a:rPr lang="cs-CZ" dirty="0" smtClean="0"/>
              <a:t> z dopravy ve </a:t>
            </a:r>
            <a:r>
              <a:rPr lang="cs-CZ" dirty="0" smtClean="0"/>
              <a:t>městech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270000" y="1924473"/>
          <a:ext cx="1056099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</TotalTime>
  <Pages>0</Pages>
  <Words>731</Words>
  <Characters>0</Characters>
  <Application>Microsoft Office PowerPoint</Application>
  <PresentationFormat>Vlastní</PresentationFormat>
  <Lines>0</Lines>
  <Paragraphs>125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Blank</vt:lpstr>
      <vt:lpstr>Snímek 1</vt:lpstr>
      <vt:lpstr>Snímek 2</vt:lpstr>
      <vt:lpstr>100 mil. Kč na vozidla s alternativním pohonem pro obce a kraje +  Memorandum o spolupráci</vt:lpstr>
      <vt:lpstr>Hlavní cíle výzvy</vt:lpstr>
      <vt:lpstr>Mapy znečištění – Benzo(a)pyren - 2014</vt:lpstr>
      <vt:lpstr>Mapy znečištění – NOx – 2014 </vt:lpstr>
      <vt:lpstr>Mapy znečištění – PM2,5 – 2014</vt:lpstr>
      <vt:lpstr>Podíl znečištění NOx z dopravy ve městech</vt:lpstr>
      <vt:lpstr>Podíl znečištění PM2,5 z dopravy ve městech</vt:lpstr>
      <vt:lpstr>Vize 2020 v ČR</vt:lpstr>
      <vt:lpstr>Nejsme sami!</vt:lpstr>
      <vt:lpstr>Národní program životní prostředí</vt:lpstr>
      <vt:lpstr>Z čeho vycházíme:</vt:lpstr>
      <vt:lpstr>NP ŽP – podpora nákupu vozidel s alternativním pohonem I.</vt:lpstr>
      <vt:lpstr>NP ŽP – podpora nákupu vozidel s alternativním pohonem II.</vt:lpstr>
      <vt:lpstr>NP ŽP – podpora nákupu vozidel s alternativním pohonem III. - Žadatelé</vt:lpstr>
      <vt:lpstr>NP ŽP – podpora nákupu vozidel s alternativním pohonem IV.</vt:lpstr>
      <vt:lpstr>Další aktivity MŽP v oblasti čisté mobility – OSVĚTA</vt:lpstr>
      <vt:lpstr>Další aktivity MŽP v oblasti čisté mobility – Podpora nákupu autobusů na CNG (2014)</vt:lpstr>
      <vt:lpstr>Memorandum o spolupráci a podpoře vyhlašované výzvy</vt:lpstr>
      <vt:lpstr>Memorandum o spolupráci a podpoře vyhlašované výzvy </vt:lpstr>
      <vt:lpstr>Snímek 22</vt:lpstr>
    </vt:vector>
  </TitlesOfParts>
  <Company>Ministerstvo životního prostředí ČR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Trubačíková</dc:creator>
  <cp:lastModifiedBy>Jaroslav Kepka</cp:lastModifiedBy>
  <cp:revision>32</cp:revision>
  <cp:lastPrinted>2012-11-29T12:41:50Z</cp:lastPrinted>
  <dcterms:created xsi:type="dcterms:W3CDTF">2016-07-12T09:25:32Z</dcterms:created>
  <dcterms:modified xsi:type="dcterms:W3CDTF">2016-11-07T18:51:04Z</dcterms:modified>
</cp:coreProperties>
</file>